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Lst>
  <p:notesMasterIdLst>
    <p:notesMasterId r:id="rId16"/>
  </p:notesMasterIdLst>
  <p:handoutMasterIdLst>
    <p:handoutMasterId r:id="rId17"/>
  </p:handoutMasterIdLst>
  <p:sldIdLst>
    <p:sldId id="291" r:id="rId5"/>
    <p:sldId id="278" r:id="rId6"/>
    <p:sldId id="294" r:id="rId7"/>
    <p:sldId id="280" r:id="rId8"/>
    <p:sldId id="303" r:id="rId9"/>
    <p:sldId id="304" r:id="rId10"/>
    <p:sldId id="298" r:id="rId11"/>
    <p:sldId id="302" r:id="rId12"/>
    <p:sldId id="300" r:id="rId13"/>
    <p:sldId id="301" r:id="rId14"/>
    <p:sldId id="297" r:id="rId15"/>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33F10-EF43-422C-8E32-667AAA27BE5F}" v="100" dt="2024-06-25T12:33:11.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104" d="100"/>
          <a:sy n="104" d="100"/>
        </p:scale>
        <p:origin x="834" y="96"/>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26-6-2024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26-6-2024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231420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Een ontwikkeling binnen een 10-6 plaatsgebonden risicocontour kan nooit een standaardadvies situatie zijn. Deze risicocontour vormt in veel gevallen namelijk een grenswaarde. Daar waar dit niet het geval is (bij de ontwikkeling van beperkt kwetsbare gebouwen en locaties) vormt de 10-6 plaatsgebonden risicocontour nog steeds een standaardwaarde waar in beginsel aan voldaan moet worden; </a:t>
            </a:r>
          </a:p>
          <a:p>
            <a:pPr marL="228600" indent="-228600">
              <a:buFont typeface="+mj-lt"/>
              <a:buAutoNum type="arabicPeriod"/>
            </a:pPr>
            <a:r>
              <a:rPr lang="nl-NL" dirty="0"/>
              <a:t>De categorie ‘stationaire </a:t>
            </a:r>
            <a:r>
              <a:rPr lang="nl-NL" dirty="0" err="1"/>
              <a:t>MBA’s</a:t>
            </a:r>
            <a:r>
              <a:rPr lang="nl-NL" dirty="0"/>
              <a:t>’ (voorheen: inrichtingen) is te divers om te kunnen komen tot een (beperkt) aantal standaardadvies situaties voor ontwikkelingen in het brand- of explosieaandachtsgebied. Standaardisering is alleen mogelijk voor ontwikkelingen in het gifwolkaandachtsgebied omdat de groepsrisicoverantwoording in deze gevallen veelal dezelfde redenatielijn volgt;</a:t>
            </a:r>
          </a:p>
          <a:p>
            <a:pPr marL="228600" indent="-228600">
              <a:buFont typeface="+mj-lt"/>
              <a:buAutoNum type="arabicPeriod"/>
            </a:pPr>
            <a:r>
              <a:rPr lang="nl-NL" dirty="0"/>
              <a:t>Standaardisering van adviezen voor ontwikkelingen binnen het brandaandachtsgebied van een transportroute is niet gewenst gezien de korte afstanden (&lt; 30 m). In beginsel moet ernaar gestreefd worden om tenminste buiten het brandaandachtsgebied van transportroutes te ontwikkelen; </a:t>
            </a:r>
          </a:p>
          <a:p>
            <a:pPr marL="228600" indent="-228600">
              <a:buFont typeface="+mj-lt"/>
              <a:buAutoNum type="arabicPeriod"/>
            </a:pPr>
            <a:r>
              <a:rPr lang="nl-NL" dirty="0"/>
              <a:t>Standaardisering binnen het brandaandachtsgebied van hogedruk aardgasleidingen is wél verantwoord omdat de ongevalskansen bij hogedruk aardgasleidingen lager liggen dan bij transportroutes; </a:t>
            </a:r>
          </a:p>
          <a:p>
            <a:pPr marL="228600" indent="-228600">
              <a:buFont typeface="+mj-lt"/>
              <a:buAutoNum type="arabicPeriod"/>
            </a:pPr>
            <a:r>
              <a:rPr lang="nl-NL" dirty="0"/>
              <a:t>Standaardisering voor ontwikkelingen binnen een aandachtsgebied van andere type buisleidingen is niet gewenst. In die gevallen moet namelijk steeds per situatie beoordeeld worden welke scenario’s relevant zijn en (op basis daarvan) welke maatregelen moeten worden afgewogen; </a:t>
            </a:r>
          </a:p>
          <a:p>
            <a:pPr marL="228600" indent="-228600">
              <a:buFont typeface="+mj-lt"/>
              <a:buAutoNum type="arabicPeriod"/>
            </a:pPr>
            <a:r>
              <a:rPr lang="nl-NL" dirty="0"/>
              <a:t>Tot slot is overeengekomen dat de toepassing van de te ontwikkelen adviesrobot zich in eerste instantie zal beperken tot de ontwikkeling van (zeer kwetsbare, kwetsbare en beperkte kwetsbare) gebouwen. Standaardisering voor te ontwikkelen locaties is vooralsnog niet gewenst gezien de grote diversiteit aan mogelijke ontwikkelingen binnen de categorieën kwetsbare en beperkte kwetsbare locaties cf. de definities in Bijlage VI van het Besluit kwaliteit leefomgeving.</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6</a:t>
            </a:fld>
            <a:endParaRPr lang="nl-NL"/>
          </a:p>
        </p:txBody>
      </p:sp>
    </p:spTree>
    <p:extLst>
      <p:ext uri="{BB962C8B-B14F-4D97-AF65-F5344CB8AC3E}">
        <p14:creationId xmlns:p14="http://schemas.microsoft.com/office/powerpoint/2010/main" val="2786757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p>
        </p:txBody>
      </p:sp>
      <p:sp>
        <p:nvSpPr>
          <p:cNvPr id="7" name="Titel 1"/>
          <p:cNvSpPr>
            <a:spLocks noGrp="1"/>
          </p:cNvSpPr>
          <p:nvPr>
            <p:ph type="title"/>
          </p:nvPr>
        </p:nvSpPr>
        <p:spPr>
          <a:xfrm>
            <a:off x="601133" y="1169391"/>
            <a:ext cx="10972800" cy="663123"/>
          </a:xfrm>
        </p:spPr>
        <p:txBody>
          <a:bodyPr/>
          <a:lstStyle/>
          <a:p>
            <a:r>
              <a:rPr lang="nl-NL"/>
              <a:t>Klik om de stijl te bewerken</a:t>
            </a:r>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p>
        </p:txBody>
      </p:sp>
    </p:spTree>
    <p:extLst>
      <p:ext uri="{BB962C8B-B14F-4D97-AF65-F5344CB8AC3E}">
        <p14:creationId xmlns:p14="http://schemas.microsoft.com/office/powerpoint/2010/main" val="366521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&lt;naam&gt;</a:t>
            </a:r>
          </a:p>
          <a:p>
            <a:endParaRPr lang="nl-NL"/>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&lt;inhoud hoofdstuk&gt;</a:t>
            </a:r>
          </a:p>
          <a:p>
            <a:endParaRPr lang="nl-NL"/>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26/6/24</a:t>
            </a:fld>
            <a:endParaRPr lang="nl-NL"/>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adviesrobot-ev.n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 uri="{C183D7F6-B498-43B3-948B-1728B52AA6E4}">
                <adec:decorative xmlns:adec="http://schemas.microsoft.com/office/drawing/2017/decorative" val="0"/>
              </a:ext>
            </a:extLst>
          </p:cNvPr>
          <p:cNvSpPr>
            <a:spLocks noGrp="1"/>
          </p:cNvSpPr>
          <p:nvPr>
            <p:ph type="body" sz="quarter" idx="11"/>
          </p:nvPr>
        </p:nvSpPr>
        <p:spPr/>
        <p:txBody>
          <a:bodyPr/>
          <a:lstStyle/>
          <a:p>
            <a:r>
              <a:rPr lang="nl-NL" dirty="0"/>
              <a:t>Gelderse samenwerking om advisering Externe Veiligheid makkelijker en efficiënter te maken</a:t>
            </a:r>
          </a:p>
        </p:txBody>
      </p:sp>
      <p:sp>
        <p:nvSpPr>
          <p:cNvPr id="3" name="Titel 2">
            <a:extLst>
              <a:ext uri="{C183D7F6-B498-43B3-948B-1728B52AA6E4}">
                <adec:decorative xmlns:adec="http://schemas.microsoft.com/office/drawing/2017/decorative" val="0"/>
              </a:ext>
            </a:extLst>
          </p:cNvPr>
          <p:cNvSpPr>
            <a:spLocks noGrp="1"/>
          </p:cNvSpPr>
          <p:nvPr>
            <p:ph type="ctrTitle"/>
          </p:nvPr>
        </p:nvSpPr>
        <p:spPr/>
        <p:txBody>
          <a:bodyPr/>
          <a:lstStyle/>
          <a:p>
            <a:r>
              <a:rPr lang="nl-NL" dirty="0"/>
              <a:t>Hoe kan de Adviesrobot ons helpen?</a:t>
            </a:r>
          </a:p>
        </p:txBody>
      </p:sp>
      <p:sp>
        <p:nvSpPr>
          <p:cNvPr id="2" name="Tijdelijke aanduiding voor tekst 3">
            <a:extLst>
              <a:ext uri="{FF2B5EF4-FFF2-40B4-BE49-F238E27FC236}">
                <a16:creationId xmlns:a16="http://schemas.microsoft.com/office/drawing/2014/main" id="{0A0FB8F0-9A3C-BC95-455D-AE5249D52861}"/>
              </a:ext>
              <a:ext uri="{C183D7F6-B498-43B3-948B-1728B52AA6E4}">
                <adec:decorative xmlns:adec="http://schemas.microsoft.com/office/drawing/2017/decorative" val="0"/>
              </a:ext>
            </a:extLst>
          </p:cNvPr>
          <p:cNvSpPr txBox="1">
            <a:spLocks/>
          </p:cNvSpPr>
          <p:nvPr/>
        </p:nvSpPr>
        <p:spPr>
          <a:xfrm>
            <a:off x="6356351" y="2171894"/>
            <a:ext cx="5171016" cy="470208"/>
          </a:xfrm>
          <a:prstGeom prst="rect">
            <a:avLst/>
          </a:prstGeom>
        </p:spPr>
        <p:txBody>
          <a:bodyPr vert="horz" lIns="91440" tIns="45720" rIns="91440" bIns="45720" rtlCol="0" anchor="b">
            <a:noAutofit/>
          </a:bodyPr>
          <a:lstStyle>
            <a:lvl1pPr marL="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1pPr>
            <a:lvl2pPr marL="4572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2pPr>
            <a:lvl3pPr marL="9144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3pPr>
            <a:lvl4pPr marL="13716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4pPr>
            <a:lvl5pPr marL="1828800" indent="0" algn="l" defTabSz="457200" rtl="0" eaLnBrk="1" latinLnBrk="0" hangingPunct="1">
              <a:lnSpc>
                <a:spcPct val="100000"/>
              </a:lnSpc>
              <a:spcBef>
                <a:spcPct val="20000"/>
              </a:spcBef>
              <a:buFontTx/>
              <a:buNone/>
              <a:defRPr sz="1000" b="0" i="0" kern="1200">
                <a:solidFill>
                  <a:schemeClr val="bg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27 juni 2024 – </a:t>
            </a:r>
            <a:r>
              <a:rPr lang="nl-NL" dirty="0" err="1"/>
              <a:t>Schakeldag</a:t>
            </a:r>
            <a:r>
              <a:rPr lang="nl-NL" dirty="0"/>
              <a:t> IPLO</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18547" y="3429000"/>
            <a:ext cx="10954905" cy="2057399"/>
          </a:xfrm>
        </p:spPr>
        <p:txBody>
          <a:bodyPr>
            <a:normAutofit/>
          </a:bodyPr>
          <a:lstStyle/>
          <a:p>
            <a:pPr algn="ctr"/>
            <a:r>
              <a:rPr lang="nl-NL" sz="4800" dirty="0"/>
              <a:t>Vragen</a:t>
            </a:r>
          </a:p>
        </p:txBody>
      </p:sp>
    </p:spTree>
    <p:extLst>
      <p:ext uri="{BB962C8B-B14F-4D97-AF65-F5344CB8AC3E}">
        <p14:creationId xmlns:p14="http://schemas.microsoft.com/office/powerpoint/2010/main" val="1719171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504734" y="4662158"/>
            <a:ext cx="5353512" cy="1235234"/>
          </a:xfrm>
        </p:spPr>
        <p:txBody>
          <a:bodyPr>
            <a:normAutofit/>
          </a:bodyPr>
          <a:lstStyle/>
          <a:p>
            <a:r>
              <a:rPr lang="nl-NL" sz="1800"/>
              <a:t>Blijf op de hoogte van het IPLO-nieuws via onze nieuwsbrief. Abonneer u via www.iplo.nl/nieuwsbrief</a:t>
            </a:r>
          </a:p>
        </p:txBody>
      </p:sp>
    </p:spTree>
    <p:extLst>
      <p:ext uri="{BB962C8B-B14F-4D97-AF65-F5344CB8AC3E}">
        <p14:creationId xmlns:p14="http://schemas.microsoft.com/office/powerpoint/2010/main" val="80469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Inhoud</a:t>
            </a:r>
          </a:p>
        </p:txBody>
      </p:sp>
      <p:sp>
        <p:nvSpPr>
          <p:cNvPr id="5" name="Ondertitel 4"/>
          <p:cNvSpPr>
            <a:spLocks noGrp="1"/>
          </p:cNvSpPr>
          <p:nvPr>
            <p:ph type="subTitle" idx="1"/>
          </p:nvPr>
        </p:nvSpPr>
        <p:spPr>
          <a:xfrm>
            <a:off x="6356144" y="1789381"/>
            <a:ext cx="5171671" cy="4444409"/>
          </a:xfrm>
        </p:spPr>
        <p:txBody>
          <a:bodyPr vert="horz" lIns="91440" tIns="45720" rIns="91440" bIns="45720" rtlCol="0" anchor="t">
            <a:normAutofit/>
          </a:bodyPr>
          <a:lstStyle/>
          <a:p>
            <a:r>
              <a:rPr lang="nl-NL" dirty="0"/>
              <a:t>Waarom een adviesrobot? – ODRA </a:t>
            </a:r>
          </a:p>
          <a:p>
            <a:endParaRPr lang="nl-NL" dirty="0"/>
          </a:p>
          <a:p>
            <a:r>
              <a:rPr lang="nl-NL" dirty="0"/>
              <a:t>Wat hadden we al? – ODA </a:t>
            </a:r>
          </a:p>
          <a:p>
            <a:endParaRPr lang="nl-NL" dirty="0"/>
          </a:p>
          <a:p>
            <a:r>
              <a:rPr lang="nl-NL" dirty="0"/>
              <a:t>Inhoudelijke ontwikkeling i.s.m. Gelderse partnerorganisaties – OK10</a:t>
            </a:r>
          </a:p>
          <a:p>
            <a:endParaRPr lang="nl-NL" dirty="0"/>
          </a:p>
          <a:p>
            <a:r>
              <a:rPr lang="nl-NL" dirty="0"/>
              <a:t>Technische ontwikkeling – </a:t>
            </a:r>
            <a:r>
              <a:rPr lang="nl-NL" dirty="0" err="1"/>
              <a:t>IDgis</a:t>
            </a:r>
            <a:endParaRPr lang="nl-NL" dirty="0">
              <a:ea typeface="Verdana"/>
            </a:endParaRPr>
          </a:p>
          <a:p>
            <a:endParaRPr lang="nl-NL" dirty="0"/>
          </a:p>
          <a:p>
            <a:r>
              <a:rPr lang="nl-NL" dirty="0"/>
              <a:t>Hoe werkt de Adviesrobot? - ODA</a:t>
            </a:r>
          </a:p>
          <a:p>
            <a:endParaRPr lang="nl-NL" dirty="0"/>
          </a:p>
          <a:p>
            <a:r>
              <a:rPr lang="nl-NL" dirty="0"/>
              <a:t>Mogelijkheden tot doorontwikkeling - ODRA </a:t>
            </a:r>
          </a:p>
        </p:txBody>
      </p:sp>
      <p:sp>
        <p:nvSpPr>
          <p:cNvPr id="2" name="Tekstvak 1">
            <a:extLst>
              <a:ext uri="{FF2B5EF4-FFF2-40B4-BE49-F238E27FC236}">
                <a16:creationId xmlns:a16="http://schemas.microsoft.com/office/drawing/2014/main" id="{F5BC6900-83B8-CCF2-822A-EAB1F49ECF3F}"/>
              </a:ext>
            </a:extLst>
          </p:cNvPr>
          <p:cNvSpPr txBox="1"/>
          <p:nvPr/>
        </p:nvSpPr>
        <p:spPr>
          <a:xfrm>
            <a:off x="10757906" y="6597506"/>
            <a:ext cx="1434094" cy="253916"/>
          </a:xfrm>
          <a:prstGeom prst="rect">
            <a:avLst/>
          </a:prstGeom>
          <a:noFill/>
        </p:spPr>
        <p:txBody>
          <a:bodyPr wrap="square" rtlCol="0">
            <a:spAutoFit/>
          </a:bodyPr>
          <a:lstStyle/>
          <a:p>
            <a:pPr algn="r"/>
            <a:r>
              <a:rPr lang="nl-NL" sz="1050"/>
              <a:t>Daan de Bruin – ODRA </a:t>
            </a:r>
          </a:p>
        </p:txBody>
      </p:sp>
    </p:spTree>
    <p:extLst>
      <p:ext uri="{BB962C8B-B14F-4D97-AF65-F5344CB8AC3E}">
        <p14:creationId xmlns:p14="http://schemas.microsoft.com/office/powerpoint/2010/main" val="281208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Waarom een adviesrobot?</a:t>
            </a:r>
          </a:p>
        </p:txBody>
      </p:sp>
      <p:sp>
        <p:nvSpPr>
          <p:cNvPr id="5" name="Ondertitel 4"/>
          <p:cNvSpPr>
            <a:spLocks noGrp="1"/>
          </p:cNvSpPr>
          <p:nvPr>
            <p:ph type="subTitle" idx="1"/>
          </p:nvPr>
        </p:nvSpPr>
        <p:spPr/>
        <p:txBody>
          <a:bodyPr/>
          <a:lstStyle/>
          <a:p>
            <a:r>
              <a:rPr lang="nl-NL" dirty="0"/>
              <a:t>Veel tijd kwijt met simpele adviezen</a:t>
            </a:r>
          </a:p>
          <a:p>
            <a:r>
              <a:rPr lang="nl-NL" dirty="0"/>
              <a:t>Een aantrekkelijkere arbeidsmarkt</a:t>
            </a:r>
          </a:p>
          <a:p>
            <a:r>
              <a:rPr lang="nl-NL" dirty="0"/>
              <a:t>Veel verschillende standaarden</a:t>
            </a:r>
          </a:p>
        </p:txBody>
      </p:sp>
      <p:sp>
        <p:nvSpPr>
          <p:cNvPr id="2" name="Tekstvak 1">
            <a:extLst>
              <a:ext uri="{FF2B5EF4-FFF2-40B4-BE49-F238E27FC236}">
                <a16:creationId xmlns:a16="http://schemas.microsoft.com/office/drawing/2014/main" id="{2B447413-080A-629C-C379-2D6D76A8F9F5}"/>
              </a:ext>
            </a:extLst>
          </p:cNvPr>
          <p:cNvSpPr txBox="1"/>
          <p:nvPr/>
        </p:nvSpPr>
        <p:spPr>
          <a:xfrm>
            <a:off x="10757906" y="6597506"/>
            <a:ext cx="1434094" cy="253916"/>
          </a:xfrm>
          <a:prstGeom prst="rect">
            <a:avLst/>
          </a:prstGeom>
          <a:noFill/>
        </p:spPr>
        <p:txBody>
          <a:bodyPr wrap="square" rtlCol="0">
            <a:spAutoFit/>
          </a:bodyPr>
          <a:lstStyle/>
          <a:p>
            <a:pPr algn="r"/>
            <a:r>
              <a:rPr lang="nl-NL" sz="1050"/>
              <a:t>Daan de Bruin – ODRA </a:t>
            </a:r>
          </a:p>
        </p:txBody>
      </p:sp>
    </p:spTree>
    <p:extLst>
      <p:ext uri="{BB962C8B-B14F-4D97-AF65-F5344CB8AC3E}">
        <p14:creationId xmlns:p14="http://schemas.microsoft.com/office/powerpoint/2010/main" val="277820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C183D7F6-B498-43B3-948B-1728B52AA6E4}">
                <adec:decorative xmlns:adec="http://schemas.microsoft.com/office/drawing/2017/decorative" val="0"/>
              </a:ext>
            </a:extLst>
          </p:cNvPr>
          <p:cNvSpPr>
            <a:spLocks noGrp="1"/>
          </p:cNvSpPr>
          <p:nvPr>
            <p:ph type="ctrTitle"/>
          </p:nvPr>
        </p:nvSpPr>
        <p:spPr/>
        <p:txBody>
          <a:bodyPr/>
          <a:lstStyle/>
          <a:p>
            <a:r>
              <a:rPr lang="nl-NL" dirty="0"/>
              <a:t>Wat hadden we al?</a:t>
            </a:r>
          </a:p>
        </p:txBody>
      </p:sp>
      <p:sp>
        <p:nvSpPr>
          <p:cNvPr id="2" name="Tekstvak 1">
            <a:extLst>
              <a:ext uri="{FF2B5EF4-FFF2-40B4-BE49-F238E27FC236}">
                <a16:creationId xmlns:a16="http://schemas.microsoft.com/office/drawing/2014/main" id="{A9893D01-D70F-8A27-3F04-8E98164D6E21}"/>
              </a:ext>
              <a:ext uri="{C183D7F6-B498-43B3-948B-1728B52AA6E4}">
                <adec:decorative xmlns:adec="http://schemas.microsoft.com/office/drawing/2017/decorative" val="0"/>
              </a:ext>
            </a:extLst>
          </p:cNvPr>
          <p:cNvSpPr txBox="1"/>
          <p:nvPr/>
        </p:nvSpPr>
        <p:spPr>
          <a:xfrm>
            <a:off x="10757906" y="6597506"/>
            <a:ext cx="1434094" cy="253916"/>
          </a:xfrm>
          <a:prstGeom prst="rect">
            <a:avLst/>
          </a:prstGeom>
          <a:noFill/>
        </p:spPr>
        <p:txBody>
          <a:bodyPr wrap="square" rtlCol="0">
            <a:spAutoFit/>
          </a:bodyPr>
          <a:lstStyle/>
          <a:p>
            <a:pPr algn="r"/>
            <a:r>
              <a:rPr lang="nl-NL" sz="1050"/>
              <a:t>Tim Janssen – ODA </a:t>
            </a:r>
          </a:p>
        </p:txBody>
      </p:sp>
      <p:sp>
        <p:nvSpPr>
          <p:cNvPr id="4" name="Ondertitel 4">
            <a:extLst>
              <a:ext uri="{FF2B5EF4-FFF2-40B4-BE49-F238E27FC236}">
                <a16:creationId xmlns:a16="http://schemas.microsoft.com/office/drawing/2014/main" id="{E5E65C4E-D412-E128-A42F-A6502A172730}"/>
              </a:ext>
              <a:ext uri="{C183D7F6-B498-43B3-948B-1728B52AA6E4}">
                <adec:decorative xmlns:adec="http://schemas.microsoft.com/office/drawing/2017/decorative" val="0"/>
              </a:ext>
            </a:extLst>
          </p:cNvPr>
          <p:cNvSpPr>
            <a:spLocks noGrp="1"/>
          </p:cNvSpPr>
          <p:nvPr>
            <p:ph type="subTitle" idx="1"/>
          </p:nvPr>
        </p:nvSpPr>
        <p:spPr>
          <a:xfrm>
            <a:off x="590551" y="2413591"/>
            <a:ext cx="10954904" cy="3164389"/>
          </a:xfrm>
        </p:spPr>
        <p:txBody>
          <a:bodyPr vert="horz" lIns="91440" tIns="45720" rIns="91440" bIns="45720" rtlCol="0" anchor="t">
            <a:normAutofit/>
          </a:bodyPr>
          <a:lstStyle/>
          <a:p>
            <a:r>
              <a:rPr lang="nl-NL" b="1" dirty="0">
                <a:ea typeface="Verdana"/>
              </a:rPr>
              <a:t>Bureaustudie standaardadvisering Omgevingsveiligheid</a:t>
            </a:r>
          </a:p>
          <a:p>
            <a:r>
              <a:rPr lang="nl-NL">
                <a:ea typeface="Verdana"/>
              </a:rPr>
              <a:t>Gebruiken organisaties standaardadviezen? Welke criteria worden gehanteerd?</a:t>
            </a:r>
          </a:p>
          <a:p>
            <a:r>
              <a:rPr lang="nl-NL" dirty="0">
                <a:ea typeface="Verdana"/>
              </a:rPr>
              <a:t>Elf organisaties (gemeenten, omgevingsdiensten en veiligheidsregio's)</a:t>
            </a:r>
          </a:p>
          <a:p>
            <a:r>
              <a:rPr lang="nl-NL" dirty="0">
                <a:ea typeface="Verdana"/>
              </a:rPr>
              <a:t>Methode: interviews en document-analyse</a:t>
            </a:r>
          </a:p>
          <a:p>
            <a:endParaRPr lang="nl-NL" dirty="0">
              <a:ea typeface="Verdana"/>
            </a:endParaRPr>
          </a:p>
          <a:p>
            <a:r>
              <a:rPr lang="nl-NL" b="1" dirty="0">
                <a:ea typeface="Verdana"/>
              </a:rPr>
              <a:t>Resultaten:</a:t>
            </a:r>
          </a:p>
          <a:p>
            <a:r>
              <a:rPr lang="nl-NL" dirty="0">
                <a:ea typeface="Verdana"/>
              </a:rPr>
              <a:t>Merendeel van de onderzochte organisaties maakt gebruik van standaardadvisering</a:t>
            </a:r>
          </a:p>
          <a:p>
            <a:r>
              <a:rPr lang="nl-NL" dirty="0">
                <a:ea typeface="Verdana"/>
              </a:rPr>
              <a:t>Veel overlap in criteria om te bepalen of sprake is van standaardsituaties</a:t>
            </a:r>
          </a:p>
          <a:p>
            <a:pPr marL="0" indent="0">
              <a:buNone/>
            </a:pPr>
            <a:r>
              <a:rPr lang="nl-NL" dirty="0">
                <a:ea typeface="Verdana"/>
              </a:rPr>
              <a:t> </a:t>
            </a:r>
          </a:p>
          <a:p>
            <a:endParaRPr lang="nl-NL">
              <a:ea typeface="Verdana"/>
            </a:endParaRPr>
          </a:p>
        </p:txBody>
      </p:sp>
    </p:spTree>
    <p:extLst>
      <p:ext uri="{BB962C8B-B14F-4D97-AF65-F5344CB8AC3E}">
        <p14:creationId xmlns:p14="http://schemas.microsoft.com/office/powerpoint/2010/main" val="321736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Inhoudelijke ontwikkeling</a:t>
            </a:r>
          </a:p>
        </p:txBody>
      </p:sp>
      <p:sp>
        <p:nvSpPr>
          <p:cNvPr id="2" name="Tekstvak 1">
            <a:extLst>
              <a:ext uri="{FF2B5EF4-FFF2-40B4-BE49-F238E27FC236}">
                <a16:creationId xmlns:a16="http://schemas.microsoft.com/office/drawing/2014/main" id="{2B447413-080A-629C-C379-2D6D76A8F9F5}"/>
              </a:ext>
            </a:extLst>
          </p:cNvPr>
          <p:cNvSpPr txBox="1"/>
          <p:nvPr/>
        </p:nvSpPr>
        <p:spPr>
          <a:xfrm>
            <a:off x="10363200" y="6604084"/>
            <a:ext cx="1828800" cy="253916"/>
          </a:xfrm>
          <a:prstGeom prst="rect">
            <a:avLst/>
          </a:prstGeom>
          <a:noFill/>
        </p:spPr>
        <p:txBody>
          <a:bodyPr wrap="square" rtlCol="0">
            <a:spAutoFit/>
          </a:bodyPr>
          <a:lstStyle/>
          <a:p>
            <a:pPr algn="r"/>
            <a:r>
              <a:rPr lang="nl-NL" sz="1050" dirty="0"/>
              <a:t>Nandi van Voorst – OK10 </a:t>
            </a:r>
          </a:p>
        </p:txBody>
      </p:sp>
      <p:pic>
        <p:nvPicPr>
          <p:cNvPr id="5" name="Graphic 4">
            <a:extLst>
              <a:ext uri="{FF2B5EF4-FFF2-40B4-BE49-F238E27FC236}">
                <a16:creationId xmlns:a16="http://schemas.microsoft.com/office/drawing/2014/main" id="{6CFE46C2-1D1D-ADFD-7F8C-497B49D77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130" y="1887834"/>
            <a:ext cx="10982325" cy="3886200"/>
          </a:xfrm>
          <a:prstGeom prst="rect">
            <a:avLst/>
          </a:prstGeom>
        </p:spPr>
      </p:pic>
    </p:spTree>
    <p:extLst>
      <p:ext uri="{BB962C8B-B14F-4D97-AF65-F5344CB8AC3E}">
        <p14:creationId xmlns:p14="http://schemas.microsoft.com/office/powerpoint/2010/main" val="412595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C0602-7FB9-4750-FC42-964AFE100046}"/>
              </a:ext>
            </a:extLst>
          </p:cNvPr>
          <p:cNvSpPr>
            <a:spLocks noGrp="1"/>
          </p:cNvSpPr>
          <p:nvPr>
            <p:ph type="ctrTitle"/>
          </p:nvPr>
        </p:nvSpPr>
        <p:spPr/>
        <p:txBody>
          <a:bodyPr/>
          <a:lstStyle/>
          <a:p>
            <a:r>
              <a:rPr lang="nl-NL" dirty="0"/>
              <a:t>Inhoudelijke ontwikkeling</a:t>
            </a:r>
          </a:p>
        </p:txBody>
      </p:sp>
      <p:pic>
        <p:nvPicPr>
          <p:cNvPr id="5" name="Graphic 4">
            <a:extLst>
              <a:ext uri="{FF2B5EF4-FFF2-40B4-BE49-F238E27FC236}">
                <a16:creationId xmlns:a16="http://schemas.microsoft.com/office/drawing/2014/main" id="{7CF7C887-86DC-F572-2B43-357FB7070D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550" y="1789381"/>
            <a:ext cx="11001375" cy="4610100"/>
          </a:xfrm>
          <a:prstGeom prst="rect">
            <a:avLst/>
          </a:prstGeom>
        </p:spPr>
      </p:pic>
      <p:pic>
        <p:nvPicPr>
          <p:cNvPr id="7" name="Graphic 6" descr="In deze afbeelding wordt schematisch weergegeven wat in dit kader wel en geen standaard situaties zijn. &#10;">
            <a:extLst>
              <a:ext uri="{FF2B5EF4-FFF2-40B4-BE49-F238E27FC236}">
                <a16:creationId xmlns:a16="http://schemas.microsoft.com/office/drawing/2014/main" id="{84E0A37C-42FF-ED0C-15FB-00C3E147F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545" y="2201922"/>
            <a:ext cx="11010900" cy="3362325"/>
          </a:xfrm>
          <a:prstGeom prst="rect">
            <a:avLst/>
          </a:prstGeom>
        </p:spPr>
      </p:pic>
    </p:spTree>
    <p:extLst>
      <p:ext uri="{BB962C8B-B14F-4D97-AF65-F5344CB8AC3E}">
        <p14:creationId xmlns:p14="http://schemas.microsoft.com/office/powerpoint/2010/main" val="47388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590550" y="1171764"/>
            <a:ext cx="10954905" cy="683350"/>
          </a:xfrm>
        </p:spPr>
        <p:txBody>
          <a:bodyPr/>
          <a:lstStyle/>
          <a:p>
            <a:r>
              <a:rPr lang="nl-NL" dirty="0"/>
              <a:t>Technische ontwikkeling</a:t>
            </a:r>
          </a:p>
        </p:txBody>
      </p:sp>
      <p:sp>
        <p:nvSpPr>
          <p:cNvPr id="2" name="Tekstvak 1">
            <a:extLst>
              <a:ext uri="{FF2B5EF4-FFF2-40B4-BE49-F238E27FC236}">
                <a16:creationId xmlns:a16="http://schemas.microsoft.com/office/drawing/2014/main" id="{A9893D01-D70F-8A27-3F04-8E98164D6E21}"/>
              </a:ext>
            </a:extLst>
          </p:cNvPr>
          <p:cNvSpPr txBox="1"/>
          <p:nvPr/>
        </p:nvSpPr>
        <p:spPr>
          <a:xfrm>
            <a:off x="10374164" y="6597506"/>
            <a:ext cx="1817836" cy="253916"/>
          </a:xfrm>
          <a:prstGeom prst="rect">
            <a:avLst/>
          </a:prstGeom>
          <a:noFill/>
        </p:spPr>
        <p:txBody>
          <a:bodyPr wrap="square" rtlCol="0">
            <a:spAutoFit/>
          </a:bodyPr>
          <a:lstStyle/>
          <a:p>
            <a:pPr algn="r"/>
            <a:r>
              <a:rPr lang="nl-NL" sz="1050"/>
              <a:t>Kevin van den Bosch - </a:t>
            </a:r>
            <a:r>
              <a:rPr lang="nl-NL" sz="1050" err="1"/>
              <a:t>IDgis</a:t>
            </a:r>
            <a:endParaRPr lang="nl-NL" sz="1050"/>
          </a:p>
        </p:txBody>
      </p:sp>
      <p:sp>
        <p:nvSpPr>
          <p:cNvPr id="6" name="Ondertitel 4">
            <a:extLst>
              <a:ext uri="{FF2B5EF4-FFF2-40B4-BE49-F238E27FC236}">
                <a16:creationId xmlns:a16="http://schemas.microsoft.com/office/drawing/2014/main" id="{6C33C793-1B52-8FF2-3D96-56FDA3CE04ED}"/>
              </a:ext>
            </a:extLst>
          </p:cNvPr>
          <p:cNvSpPr>
            <a:spLocks noGrp="1"/>
          </p:cNvSpPr>
          <p:nvPr>
            <p:ph type="subTitle" idx="1"/>
          </p:nvPr>
        </p:nvSpPr>
        <p:spPr>
          <a:xfrm>
            <a:off x="590551" y="2413591"/>
            <a:ext cx="10954904" cy="3164389"/>
          </a:xfrm>
        </p:spPr>
        <p:txBody>
          <a:bodyPr vert="horz" lIns="91440" tIns="45720" rIns="91440" bIns="45720" rtlCol="0" anchor="t">
            <a:normAutofit/>
          </a:bodyPr>
          <a:lstStyle/>
          <a:p>
            <a:r>
              <a:rPr lang="nl-NL" dirty="0">
                <a:effectLst/>
                <a:latin typeface="Tahoma" panose="020B0604030504040204" pitchFamily="34" charset="0"/>
              </a:rPr>
              <a:t>Succes door een nauwe samenwerking tussen materiedeskundigen en ontwikkelaars</a:t>
            </a:r>
          </a:p>
          <a:p>
            <a:r>
              <a:rPr lang="nl-NL" dirty="0">
                <a:latin typeface="Tahoma" panose="020B0604030504040204" pitchFamily="34" charset="0"/>
              </a:rPr>
              <a:t>Daardoor </a:t>
            </a:r>
            <a:r>
              <a:rPr lang="nl-NL" dirty="0">
                <a:effectLst/>
                <a:latin typeface="Tahoma" panose="020B0604030504040204" pitchFamily="34" charset="0"/>
              </a:rPr>
              <a:t>toegesneden op de behoefte.</a:t>
            </a:r>
            <a:endParaRPr lang="nl-NL" dirty="0"/>
          </a:p>
          <a:p>
            <a:r>
              <a:rPr lang="nl-NL" dirty="0"/>
              <a:t>Door eenvoudige en stabiele vragenboom ook eenvoudige opzet van de software</a:t>
            </a:r>
          </a:p>
          <a:p>
            <a:r>
              <a:rPr lang="nl-NL" dirty="0"/>
              <a:t>Ontwikkelaar kan wel relatief eenvoudig vragenboom wijzigen</a:t>
            </a:r>
          </a:p>
          <a:p>
            <a:r>
              <a:rPr lang="nl-NL" dirty="0">
                <a:effectLst/>
                <a:latin typeface="Tahoma" panose="020B0604030504040204" pitchFamily="34" charset="0"/>
              </a:rPr>
              <a:t>Deze opzet is goed bruikbaar voor andersoortige toepassingen zoals een Adviesrobot Milieu.</a:t>
            </a:r>
            <a:endParaRPr lang="nl-NL" dirty="0"/>
          </a:p>
          <a:p>
            <a:r>
              <a:rPr lang="nl-NL" dirty="0">
                <a:ea typeface="Verdana"/>
              </a:rPr>
              <a:t>Adviesteksten op basis van conditionele paragrafen in een Word-template m.b.v. open source bibliotheek</a:t>
            </a:r>
          </a:p>
          <a:p>
            <a:r>
              <a:rPr lang="nl-NL" dirty="0"/>
              <a:t>Data op basis van WFS van het REV (Register Externe Veiligheid)</a:t>
            </a:r>
          </a:p>
          <a:p>
            <a:r>
              <a:rPr lang="nl-NL" dirty="0">
                <a:ea typeface="Verdana"/>
              </a:rPr>
              <a:t>Ontbrekende / aanvullende data vanuit de </a:t>
            </a:r>
            <a:r>
              <a:rPr lang="nl-NL">
                <a:ea typeface="Verdana"/>
              </a:rPr>
              <a:t>Signaleringskaart EV</a:t>
            </a:r>
            <a:endParaRPr lang="nl-NL" dirty="0">
              <a:ea typeface="Verdana"/>
            </a:endParaRPr>
          </a:p>
        </p:txBody>
      </p:sp>
    </p:spTree>
    <p:extLst>
      <p:ext uri="{BB962C8B-B14F-4D97-AF65-F5344CB8AC3E}">
        <p14:creationId xmlns:p14="http://schemas.microsoft.com/office/powerpoint/2010/main" val="252278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a:t>Hoe werkt de Adviesrobot?</a:t>
            </a:r>
          </a:p>
        </p:txBody>
      </p:sp>
      <p:sp>
        <p:nvSpPr>
          <p:cNvPr id="5" name="Ondertitel 4"/>
          <p:cNvSpPr>
            <a:spLocks noGrp="1"/>
          </p:cNvSpPr>
          <p:nvPr>
            <p:ph type="subTitle" idx="1"/>
          </p:nvPr>
        </p:nvSpPr>
        <p:spPr>
          <a:xfrm>
            <a:off x="520049" y="5047353"/>
            <a:ext cx="10954904" cy="1550153"/>
          </a:xfrm>
        </p:spPr>
        <p:txBody>
          <a:bodyPr/>
          <a:lstStyle/>
          <a:p>
            <a:r>
              <a:rPr lang="nl-NL">
                <a:hlinkClick r:id="rId2"/>
              </a:rPr>
              <a:t>Adviesrobot omgevingsveiligheid - Welkom bij de berekeningsmodule voor standaard adviessituaties (adviesrobot-ev.nl)</a:t>
            </a:r>
            <a:endParaRPr lang="nl-NL"/>
          </a:p>
          <a:p>
            <a:r>
              <a:rPr lang="nl-NL"/>
              <a:t>Inlog: </a:t>
            </a:r>
            <a:r>
              <a:rPr lang="nl-NL" err="1"/>
              <a:t>Schakeldag</a:t>
            </a:r>
            <a:r>
              <a:rPr lang="nl-NL"/>
              <a:t> account</a:t>
            </a:r>
          </a:p>
        </p:txBody>
      </p:sp>
      <p:sp>
        <p:nvSpPr>
          <p:cNvPr id="2" name="Tekstvak 1">
            <a:extLst>
              <a:ext uri="{FF2B5EF4-FFF2-40B4-BE49-F238E27FC236}">
                <a16:creationId xmlns:a16="http://schemas.microsoft.com/office/drawing/2014/main" id="{2B447413-080A-629C-C379-2D6D76A8F9F5}"/>
              </a:ext>
            </a:extLst>
          </p:cNvPr>
          <p:cNvSpPr txBox="1"/>
          <p:nvPr/>
        </p:nvSpPr>
        <p:spPr>
          <a:xfrm>
            <a:off x="10757906" y="6597506"/>
            <a:ext cx="1434094" cy="253916"/>
          </a:xfrm>
          <a:prstGeom prst="rect">
            <a:avLst/>
          </a:prstGeom>
          <a:noFill/>
        </p:spPr>
        <p:txBody>
          <a:bodyPr wrap="square" rtlCol="0">
            <a:spAutoFit/>
          </a:bodyPr>
          <a:lstStyle/>
          <a:p>
            <a:pPr algn="r"/>
            <a:r>
              <a:rPr lang="nl-NL" sz="1050"/>
              <a:t>Tim Janssen – ODA </a:t>
            </a:r>
          </a:p>
        </p:txBody>
      </p:sp>
      <p:sp>
        <p:nvSpPr>
          <p:cNvPr id="3" name="Ondertitel 4">
            <a:extLst>
              <a:ext uri="{FF2B5EF4-FFF2-40B4-BE49-F238E27FC236}">
                <a16:creationId xmlns:a16="http://schemas.microsoft.com/office/drawing/2014/main" id="{B9DAF1AE-944B-A379-B958-71F09BC8C738}"/>
              </a:ext>
            </a:extLst>
          </p:cNvPr>
          <p:cNvSpPr txBox="1">
            <a:spLocks/>
          </p:cNvSpPr>
          <p:nvPr/>
        </p:nvSpPr>
        <p:spPr>
          <a:xfrm>
            <a:off x="644080" y="1947047"/>
            <a:ext cx="10954904" cy="1550153"/>
          </a:xfrm>
          <a:prstGeom prst="rect">
            <a:avLst/>
          </a:prstGeom>
        </p:spPr>
        <p:txBody>
          <a:bodyPr vert="horz" lIns="91440" tIns="45720" rIns="91440" bIns="45720" rtlCol="0">
            <a:normAutofit/>
          </a:bodyPr>
          <a:lstStyle>
            <a:lvl1pPr marL="285750" indent="-285750" algn="l" defTabSz="457200" rtl="0" eaLnBrk="1" latinLnBrk="0" hangingPunct="1">
              <a:lnSpc>
                <a:spcPct val="100000"/>
              </a:lnSpc>
              <a:spcBef>
                <a:spcPct val="20000"/>
              </a:spcBef>
              <a:buFont typeface="Arial"/>
              <a:buChar char="•"/>
              <a:defRPr sz="1800" b="0" i="0" kern="1200" baseline="0">
                <a:solidFill>
                  <a:srgbClr val="275937"/>
                </a:solidFill>
                <a:latin typeface="Verdana"/>
                <a:ea typeface="+mn-ea"/>
                <a:cs typeface="Verdana"/>
              </a:defRPr>
            </a:lvl1pPr>
            <a:lvl2pPr marL="4572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2pPr>
            <a:lvl3pPr marL="9144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3pPr>
            <a:lvl4pPr marL="13716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4pPr>
            <a:lvl5pPr marL="1828800" indent="0" algn="ctr" defTabSz="457200" rtl="0" eaLnBrk="1" latinLnBrk="0" hangingPunct="1">
              <a:lnSpc>
                <a:spcPct val="100000"/>
              </a:lnSpc>
              <a:spcBef>
                <a:spcPct val="20000"/>
              </a:spcBef>
              <a:buFontTx/>
              <a:buNone/>
              <a:defRPr sz="1600" b="0" i="0" kern="1200">
                <a:solidFill>
                  <a:schemeClr val="tx1">
                    <a:tint val="75000"/>
                  </a:schemeClr>
                </a:solidFill>
                <a:latin typeface="Verdana"/>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a:t>Casus 1: Oude </a:t>
            </a:r>
            <a:r>
              <a:rPr lang="nl-NL" err="1"/>
              <a:t>Engelenseweg</a:t>
            </a:r>
            <a:r>
              <a:rPr lang="nl-NL"/>
              <a:t> 1, Den Bosch</a:t>
            </a:r>
          </a:p>
          <a:p>
            <a:r>
              <a:rPr lang="nl-NL"/>
              <a:t>Casus 2: Archimedeslaan, Utrecht</a:t>
            </a:r>
          </a:p>
          <a:p>
            <a:endParaRPr lang="nl-NL"/>
          </a:p>
        </p:txBody>
      </p:sp>
    </p:spTree>
    <p:extLst>
      <p:ext uri="{BB962C8B-B14F-4D97-AF65-F5344CB8AC3E}">
        <p14:creationId xmlns:p14="http://schemas.microsoft.com/office/powerpoint/2010/main" val="16664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a:t>Mogelijkheden tot doorontwikkeling</a:t>
            </a:r>
          </a:p>
        </p:txBody>
      </p:sp>
      <p:sp>
        <p:nvSpPr>
          <p:cNvPr id="5" name="Ondertitel 4"/>
          <p:cNvSpPr>
            <a:spLocks noGrp="1"/>
          </p:cNvSpPr>
          <p:nvPr>
            <p:ph type="subTitle" idx="1"/>
          </p:nvPr>
        </p:nvSpPr>
        <p:spPr>
          <a:xfrm>
            <a:off x="590550" y="1923733"/>
            <a:ext cx="10954904" cy="4112199"/>
          </a:xfrm>
        </p:spPr>
        <p:txBody>
          <a:bodyPr/>
          <a:lstStyle/>
          <a:p>
            <a:pPr marL="0" indent="0">
              <a:buNone/>
            </a:pPr>
            <a:r>
              <a:rPr lang="nl-NL"/>
              <a:t>2024-2025</a:t>
            </a:r>
          </a:p>
          <a:p>
            <a:r>
              <a:rPr lang="nl-NL"/>
              <a:t>Bredere standaardzones Externe Veiligheid</a:t>
            </a:r>
          </a:p>
          <a:p>
            <a:r>
              <a:rPr lang="nl-NL"/>
              <a:t>Technische ontwikkelingen als meer GIS </a:t>
            </a:r>
            <a:r>
              <a:rPr lang="nl-NL" err="1"/>
              <a:t>tooling</a:t>
            </a:r>
            <a:r>
              <a:rPr lang="nl-NL"/>
              <a:t>, kadasterondergrond, uitbreiding van databronnen</a:t>
            </a:r>
          </a:p>
          <a:p>
            <a:r>
              <a:rPr lang="nl-NL"/>
              <a:t>Eventuele doorontwikkeling adviessjabloon</a:t>
            </a:r>
          </a:p>
          <a:p>
            <a:r>
              <a:rPr lang="nl-NL"/>
              <a:t>Gelderse uitrol EV adviseurs </a:t>
            </a:r>
            <a:r>
              <a:rPr lang="nl-NL">
                <a:sym typeface="Wingdings" panose="05000000000000000000" pitchFamily="2" charset="2"/>
              </a:rPr>
              <a:t> Uitrol in heel Nederland</a:t>
            </a:r>
          </a:p>
          <a:p>
            <a:r>
              <a:rPr lang="nl-NL">
                <a:sym typeface="Wingdings" panose="05000000000000000000" pitchFamily="2" charset="2"/>
              </a:rPr>
              <a:t>Hoe ga je om met niet-standaardsituaties en kan de tool daar eventueel van leren </a:t>
            </a:r>
            <a:r>
              <a:rPr lang="nl-NL" err="1">
                <a:sym typeface="Wingdings" panose="05000000000000000000" pitchFamily="2" charset="2"/>
              </a:rPr>
              <a:t>mbv</a:t>
            </a:r>
            <a:r>
              <a:rPr lang="nl-NL">
                <a:sym typeface="Wingdings" panose="05000000000000000000" pitchFamily="2" charset="2"/>
              </a:rPr>
              <a:t> kunstmatige intelligentie?</a:t>
            </a:r>
          </a:p>
          <a:p>
            <a:endParaRPr lang="nl-NL">
              <a:sym typeface="Wingdings" panose="05000000000000000000" pitchFamily="2" charset="2"/>
            </a:endParaRPr>
          </a:p>
          <a:p>
            <a:pPr marL="0" indent="0">
              <a:buNone/>
            </a:pPr>
            <a:r>
              <a:rPr lang="nl-NL"/>
              <a:t>2025 en verder</a:t>
            </a:r>
          </a:p>
          <a:p>
            <a:r>
              <a:rPr lang="nl-NL"/>
              <a:t>Meer gebruikers: </a:t>
            </a:r>
            <a:r>
              <a:rPr lang="nl-NL" err="1"/>
              <a:t>RO’ers</a:t>
            </a:r>
            <a:r>
              <a:rPr lang="nl-NL"/>
              <a:t> en initiatiefnemers?</a:t>
            </a:r>
          </a:p>
          <a:p>
            <a:r>
              <a:rPr lang="nl-NL"/>
              <a:t>Milieu kansenkaart: Standaardadvisering op meer milieuthema’s?</a:t>
            </a:r>
          </a:p>
          <a:p>
            <a:pPr marL="0" indent="0">
              <a:buNone/>
            </a:pPr>
            <a:endParaRPr lang="nl-NL"/>
          </a:p>
        </p:txBody>
      </p:sp>
      <p:sp>
        <p:nvSpPr>
          <p:cNvPr id="2" name="Tekstvak 1">
            <a:extLst>
              <a:ext uri="{FF2B5EF4-FFF2-40B4-BE49-F238E27FC236}">
                <a16:creationId xmlns:a16="http://schemas.microsoft.com/office/drawing/2014/main" id="{2B447413-080A-629C-C379-2D6D76A8F9F5}"/>
              </a:ext>
            </a:extLst>
          </p:cNvPr>
          <p:cNvSpPr txBox="1"/>
          <p:nvPr/>
        </p:nvSpPr>
        <p:spPr>
          <a:xfrm>
            <a:off x="10757906" y="6597506"/>
            <a:ext cx="1434094" cy="253916"/>
          </a:xfrm>
          <a:prstGeom prst="rect">
            <a:avLst/>
          </a:prstGeom>
          <a:noFill/>
        </p:spPr>
        <p:txBody>
          <a:bodyPr wrap="square" rtlCol="0">
            <a:spAutoFit/>
          </a:bodyPr>
          <a:lstStyle/>
          <a:p>
            <a:pPr algn="r"/>
            <a:r>
              <a:rPr lang="nl-NL" sz="1050"/>
              <a:t>??? – OK10 </a:t>
            </a:r>
          </a:p>
        </p:txBody>
      </p:sp>
    </p:spTree>
    <p:extLst>
      <p:ext uri="{BB962C8B-B14F-4D97-AF65-F5344CB8AC3E}">
        <p14:creationId xmlns:p14="http://schemas.microsoft.com/office/powerpoint/2010/main" val="237372876"/>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D12CF500474A4783DB650A626213FB" ma:contentTypeVersion="19" ma:contentTypeDescription="Een nieuw document maken." ma:contentTypeScope="" ma:versionID="8db8ea2a6c0211d1f3b544c4aa9eb8a3">
  <xsd:schema xmlns:xsd="http://www.w3.org/2001/XMLSchema" xmlns:xs="http://www.w3.org/2001/XMLSchema" xmlns:p="http://schemas.microsoft.com/office/2006/metadata/properties" xmlns:ns1="http://schemas.microsoft.com/sharepoint/v3" xmlns:ns2="128359ce-b2ff-44d3-a5b9-ab61c1117147" xmlns:ns3="5c524307-0928-4846-8a33-0651edc6d387" targetNamespace="http://schemas.microsoft.com/office/2006/metadata/properties" ma:root="true" ma:fieldsID="aa8a48f748f9f93013eb32f6543b3989" ns1:_="" ns2:_="" ns3:_="">
    <xsd:import namespace="http://schemas.microsoft.com/sharepoint/v3"/>
    <xsd:import namespace="128359ce-b2ff-44d3-a5b9-ab61c1117147"/>
    <xsd:import namespace="5c524307-0928-4846-8a33-0651edc6d3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tij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Eigenschappen van het geïntegreerd beleid voor naleving" ma:hidden="true" ma:internalName="_ip_UnifiedCompliancePolicyProperties">
      <xsd:simpleType>
        <xsd:restriction base="dms:Note"/>
      </xsd:simpleType>
    </xsd:element>
    <xsd:element name="_ip_UnifiedCompliancePolicyUIAction" ma:index="17"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8359ce-b2ff-44d3-a5b9-ab61c11171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8812821-44e7-4a6b-9e78-143f9938588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ijd" ma:index="26" nillable="true" ma:displayName="tijd" ma:format="DateOnly" ma:internalName="tij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c524307-0928-4846-8a33-0651edc6d38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94904f81-ff9e-492e-9531-cd807de83825}" ma:internalName="TaxCatchAll" ma:showField="CatchAllData" ma:web="5c524307-0928-4846-8a33-0651edc6d3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ijd xmlns="128359ce-b2ff-44d3-a5b9-ab61c1117147" xsi:nil="true"/>
    <TaxCatchAll xmlns="5c524307-0928-4846-8a33-0651edc6d387" xsi:nil="true"/>
    <lcf76f155ced4ddcb4097134ff3c332f xmlns="128359ce-b2ff-44d3-a5b9-ab61c111714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BA8BD2-85BB-44F6-8566-9AE35D055AC1}">
  <ds:schemaRefs>
    <ds:schemaRef ds:uri="128359ce-b2ff-44d3-a5b9-ab61c1117147"/>
    <ds:schemaRef ds:uri="5c524307-0928-4846-8a33-0651edc6d3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7DE5CA-5742-49DD-9201-AC8424E06F15}">
  <ds:schemaRefs>
    <ds:schemaRef ds:uri="128359ce-b2ff-44d3-a5b9-ab61c1117147"/>
    <ds:schemaRef ds:uri="5c524307-0928-4846-8a33-0651edc6d387"/>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EED11A1-302F-4891-A95C-D6C49A0FFD02}">
  <ds:schemaRefs>
    <ds:schemaRef ds:uri="http://schemas.microsoft.com/sharepoint/v3/contenttype/forms"/>
  </ds:schemaRefs>
</ds:datastoreItem>
</file>

<file path=docMetadata/LabelInfo.xml><?xml version="1.0" encoding="utf-8"?>
<clbl:labelList xmlns:clbl="http://schemas.microsoft.com/office/2020/mipLabelMetadata">
  <clbl:label id="{6c68862a-3e87-4790-bd7d-32d4f32eaa7b}" enabled="1" method="Privileged" siteId="{8ed2155f-6979-4faf-9ba0-3b48b6313b84}" removed="0"/>
</clbl:labelList>
</file>

<file path=docProps/app.xml><?xml version="1.0" encoding="utf-8"?>
<Properties xmlns="http://schemas.openxmlformats.org/officeDocument/2006/extended-properties" xmlns:vt="http://schemas.openxmlformats.org/officeDocument/2006/docPropsVTypes">
  <Template>190470-01 IPLO presentatie-aangepast-klein.DEF</Template>
  <TotalTime>1449</TotalTime>
  <Words>674</Words>
  <Application>Microsoft Office PowerPoint</Application>
  <PresentationFormat>Breedbeeld</PresentationFormat>
  <Paragraphs>73</Paragraphs>
  <Slides>11</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Tahoma</vt:lpstr>
      <vt:lpstr>Verdana</vt:lpstr>
      <vt:lpstr>Wingdings</vt:lpstr>
      <vt:lpstr>Aangepast ontwerp</vt:lpstr>
      <vt:lpstr>Hoe kan de Adviesrobot ons helpen?</vt:lpstr>
      <vt:lpstr>Inhoud</vt:lpstr>
      <vt:lpstr>Waarom een adviesrobot?</vt:lpstr>
      <vt:lpstr>Wat hadden we al?</vt:lpstr>
      <vt:lpstr>Inhoudelijke ontwikkeling</vt:lpstr>
      <vt:lpstr>Inhoudelijke ontwikkeling</vt:lpstr>
      <vt:lpstr>Technische ontwikkeling</vt:lpstr>
      <vt:lpstr>Hoe werkt de Adviesrobot?</vt:lpstr>
      <vt:lpstr>Mogelijkheden tot doorontwikkeling</vt:lpstr>
      <vt:lpstr>Vragen</vt:lpstr>
      <vt:lpstr>Blijf op de hoogte van het IPLO-nieuws via onze nieuwsbrief. Abonneer u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Herman Assink</cp:lastModifiedBy>
  <cp:revision>91</cp:revision>
  <dcterms:created xsi:type="dcterms:W3CDTF">2023-08-22T12:47:17Z</dcterms:created>
  <dcterms:modified xsi:type="dcterms:W3CDTF">2024-06-26T08:47:48Z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0x01010097D12CF500474A4783DB650A626213FB</vt:lpwstr>
  </property>
  <property fmtid="{D5CDD505-2E9C-101B-9397-08002B2CF9AE}" pid="3" name="MediaServiceImageTags">
    <vt:lpwstr/>
  </property>
</Properties>
</file>